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Default Extension="fntdata" ContentType="application/x-fontdata"/>
  <Override PartName="/docProps/core.xml" ContentType="application/vnd.openxmlformats-package.core-properties+xml"/>
  <Override PartName="/docProps/app.xml" ContentType="application/vnd.openxmlformats-officedocument.extended-properties+xml"/>
  <Override PartName="/ppt/theme/theme1.xml" ContentType="application/vnd.openxmlformats-officedocument.theme+xml"/>
  <Override PartName="/ppt/presentation.xml" ContentType="application/vnd.openxmlformats-officedocument.presentationml.presentation.main+xml"/>
  <Override PartName="/ppt/fonts/Font_5_Urbanist_Light_Regular.fntdata" ContentType="application/x-fontdata"/>
  <Override PartName="/ppt/fonts/Font_6_Urbanist_Medium_Regular.fntdata" ContentType="application/x-fontdata"/>
  <Override PartName="/ppt/fonts/Font_4_Urbanist_BoldItalic.fntdata" ContentType="application/x-fontdata"/>
  <Override PartName="/ppt/fonts/Font_1_Urbanist_Regular.fntdata" ContentType="application/x-fontdata"/>
  <Override PartName="/ppt/fonts/Font_7_Urbanist_SemiBold_Regular.fntdata" ContentType="application/x-fontdata"/>
  <Override PartName="/ppt/fonts/Font_2_Urbanist_Bold.fntdata" ContentType="application/x-fontdata"/>
  <Override PartName="/ppt/fonts/Font_8_Microsoft_YaHei_Regular.fntdata" ContentType="application/x-fontdata"/>
  <Override PartName="/ppt/fonts/Font_3_Urbanist_Italic.fntdata" ContentType="application/x-fontdata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presProps.xml" ContentType="application/vnd.openxmlformats-officedocument.presentationml.presProps+xml"/>
  <Override PartName="/ppt/media/image18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11.png" ContentType="image/png"/>
  <Override PartName="/ppt/media/image8.png" ContentType="image/png"/>
  <Override PartName="/ppt/media/image10.png" ContentType="image/png"/>
  <Override PartName="/ppt/media/image9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embedTrueType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embeddedFontLst>
    <p:embeddedFont>
      <p:font typeface="Urbanist"/>
      <p:regular r:id="rId17"/>
      <p:bold r:id="rId18"/>
      <p:italic r:id="rId19"/>
      <p:boldItalic r:id="rId20"/>
    </p:embeddedFont>
    <p:embeddedFont>
      <p:font typeface="Urbanist Light"/>
      <p:regular r:id="rId21"/>
    </p:embeddedFont>
    <p:embeddedFont>
      <p:font typeface="Urbanist Medium"/>
      <p:regular r:id="rId22"/>
    </p:embeddedFont>
    <p:embeddedFont>
      <p:font typeface="Urbanist SemiBold"/>
      <p:regular r:id="rId23"/>
    </p:embeddedFont>
    <p:embeddedFont>
      <p:font typeface="Microsoft YaHei"/>
      <p:regular r:id="rId24"/>
    </p:embeddedFont>
  </p:embeddedFontLst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font" Target="fonts/Font_1_Urbanist_Regular.fntdata"/><Relationship Id="rId18" Type="http://schemas.openxmlformats.org/officeDocument/2006/relationships/font" Target="fonts/Font_2_Urbanist_Bold.fntdata"/><Relationship Id="rId19" Type="http://schemas.openxmlformats.org/officeDocument/2006/relationships/font" Target="fonts/Font_3_Urbanist_Italic.fntdata"/><Relationship Id="rId20" Type="http://schemas.openxmlformats.org/officeDocument/2006/relationships/font" Target="fonts/Font_4_Urbanist_BoldItalic.fntdata"/><Relationship Id="rId21" Type="http://schemas.openxmlformats.org/officeDocument/2006/relationships/font" Target="fonts/Font_5_Urbanist_Light_Regular.fntdata"/><Relationship Id="rId22" Type="http://schemas.openxmlformats.org/officeDocument/2006/relationships/font" Target="fonts/Font_6_Urbanist_Medium_Regular.fntdata"/><Relationship Id="rId23" Type="http://schemas.openxmlformats.org/officeDocument/2006/relationships/font" Target="fonts/Font_7_Urbanist_SemiBold_Regular.fntdata"/><Relationship Id="rId24" Type="http://schemas.openxmlformats.org/officeDocument/2006/relationships/font" Target="fonts/Font_8_Microsoft_YaHei_Regular.fntdata"/><Relationship Id="rId2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C9CA32D-DBEC-4359-A70F-2A61A9F36A01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BJECT_WITH_CAPTION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7800" cy="116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1280" cy="58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7800" cy="469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dt" idx="28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ftr" idx="29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sldNum" idx="30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951EED8-A8EB-4919-BBEE-63A4618785FA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_WITH_CAPTION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6040" cy="56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6040" cy="80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dt" idx="3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ftr" idx="3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" name="PlaceHolder 6"/>
          <p:cNvSpPr>
            <a:spLocks noGrp="1"/>
          </p:cNvSpPr>
          <p:nvPr>
            <p:ph type="sldNum" idx="3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15C7A46-2C11-4A94-ACCA-CC4F74A60835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VERTICAL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 rot="5400000">
            <a:off x="2309400" y="-251640"/>
            <a:ext cx="4525560" cy="8229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D74D617-7E58-4851-83B4-D2DC75F4AE32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_TITLE_AND_VERTICAL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 rot="5400000">
            <a:off x="4732560" y="2171520"/>
            <a:ext cx="5851080" cy="205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 rot="5400000">
            <a:off x="541800" y="190080"/>
            <a:ext cx="5851080" cy="6019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" name="PlaceHolder 5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2F4221C-2E73-48FA-AB62-190AAD677C3F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dt" idx="10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ftr" idx="11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sldNum" idx="12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6761908-8FCC-4975-BC68-0B6C44314967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OBJEC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dt" idx="13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ftr" idx="14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" name="PlaceHolder 5"/>
          <p:cNvSpPr>
            <a:spLocks noGrp="1"/>
          </p:cNvSpPr>
          <p:nvPr>
            <p:ph type="sldNum" idx="15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2471F3D-DBB1-4282-B65D-67D5BF7DC877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>
              <a:buNone/>
            </a:pPr>
            <a:r>
              <a:rPr b="0" lang="en-US" sz="4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5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dt" idx="16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ftr" idx="17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sldNum" idx="18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F87B9EF-F201-4BB5-812B-DA462E662DFF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_OBJECTS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dt" idx="19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ftr" idx="20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sldNum" idx="21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45CE24C-3612-46F7-B464-4047C343AA83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_OBJECTS_WITH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92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992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136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136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dt" idx="22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ftr" idx="23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" name="PlaceHolder 8"/>
          <p:cNvSpPr>
            <a:spLocks noGrp="1"/>
          </p:cNvSpPr>
          <p:nvPr>
            <p:ph type="sldNum" idx="24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242007F-80D5-4E75-A9AE-B38B04C527B8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dt" idx="25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ftr" idx="26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C488269-1070-4C0E-90FA-0841DF823940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84;p13" descr="image.png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2" name="Google Shape;85;p13"/>
          <p:cNvSpPr/>
          <p:nvPr/>
        </p:nvSpPr>
        <p:spPr>
          <a:xfrm>
            <a:off x="295200" y="2491560"/>
            <a:ext cx="1160100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6000" strike="noStrike" u="none">
                <a:solidFill>
                  <a:srgbClr val="ffffff"/>
                </a:solidFill>
                <a:effectLst/>
                <a:uFillTx/>
                <a:latin typeface="Urbanist"/>
                <a:ea typeface="Urbanist"/>
              </a:rPr>
              <a:t>METABET</a:t>
            </a:r>
            <a:endParaRPr b="0" lang="en-US" sz="6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3" name="Google Shape;86;p13"/>
          <p:cNvSpPr/>
          <p:nvPr/>
        </p:nvSpPr>
        <p:spPr>
          <a:xfrm>
            <a:off x="571680" y="3672720"/>
            <a:ext cx="11048760" cy="4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59000"/>
              </a:lnSpc>
              <a:tabLst>
                <a:tab algn="l" pos="0"/>
              </a:tabLst>
            </a:pPr>
            <a:r>
              <a:rPr b="0" lang="en-US" sz="2100" strike="noStrike" u="none">
                <a:solidFill>
                  <a:srgbClr val="deff9a"/>
                </a:solidFill>
                <a:effectLst/>
                <a:uFillTx/>
                <a:latin typeface="Urbanist"/>
                <a:ea typeface="Urbanist"/>
              </a:rPr>
              <a:t>UNCOVERING PREDICTION MARKET WHALES</a:t>
            </a:r>
            <a:endParaRPr b="0" lang="en-US" sz="2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82;p22" descr="image.png"/>
          <p:cNvPicPr/>
          <p:nvPr/>
        </p:nvPicPr>
        <p:blipFill>
          <a:blip r:embed="rId1"/>
          <a:stretch/>
        </p:blipFill>
        <p:spPr>
          <a:xfrm>
            <a:off x="0" y="-5400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4" name="Google Shape;183;p22"/>
          <p:cNvSpPr/>
          <p:nvPr/>
        </p:nvSpPr>
        <p:spPr>
          <a:xfrm>
            <a:off x="571680" y="380880"/>
            <a:ext cx="47520" cy="552240"/>
          </a:xfrm>
          <a:prstGeom prst="rect">
            <a:avLst/>
          </a:prstGeom>
          <a:solidFill>
            <a:srgbClr val="deff9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" name="Google Shape;184;p22"/>
          <p:cNvSpPr/>
          <p:nvPr/>
        </p:nvSpPr>
        <p:spPr>
          <a:xfrm>
            <a:off x="571680" y="4742640"/>
            <a:ext cx="11048760" cy="21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26" name="Google Shape;185;p22" descr=""/>
          <p:cNvPicPr/>
          <p:nvPr/>
        </p:nvPicPr>
        <p:blipFill>
          <a:blip r:embed="rId2"/>
          <a:stretch/>
        </p:blipFill>
        <p:spPr>
          <a:xfrm>
            <a:off x="1000080" y="129600"/>
            <a:ext cx="10191240" cy="2895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7" name="Google Shape;186;p22" descr=""/>
          <p:cNvPicPr/>
          <p:nvPr/>
        </p:nvPicPr>
        <p:blipFill>
          <a:blip r:embed="rId3"/>
          <a:stretch/>
        </p:blipFill>
        <p:spPr>
          <a:xfrm>
            <a:off x="3620520" y="3135240"/>
            <a:ext cx="4950720" cy="3429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91;p23" descr="image.png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9" name="Google Shape;192;p23"/>
          <p:cNvSpPr/>
          <p:nvPr/>
        </p:nvSpPr>
        <p:spPr>
          <a:xfrm>
            <a:off x="571680" y="1193760"/>
            <a:ext cx="5200200" cy="48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150" strike="noStrike" u="none">
                <a:solidFill>
                  <a:srgbClr val="ffffff"/>
                </a:solidFill>
                <a:effectLst/>
                <a:uFillTx/>
                <a:latin typeface="Urbanist SemiBold"/>
                <a:ea typeface="Urbanist SemiBold"/>
              </a:rPr>
              <a:t>Active Bet Monitoring</a:t>
            </a:r>
            <a:endParaRPr b="0" lang="en-US" sz="31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0" name="Google Shape;193;p23"/>
          <p:cNvSpPr/>
          <p:nvPr/>
        </p:nvSpPr>
        <p:spPr>
          <a:xfrm>
            <a:off x="571680" y="2270160"/>
            <a:ext cx="495252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e0e0e0"/>
                </a:solidFill>
                <a:effectLst/>
                <a:uFillTx/>
                <a:latin typeface="Urbanist Light"/>
                <a:ea typeface="Urbanist Light"/>
              </a:rPr>
              <a:t>Validation is just the beginning.</a:t>
            </a:r>
            <a:endParaRPr b="0" lang="en-US" sz="16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1" name="Google Shape;194;p23"/>
          <p:cNvSpPr/>
          <p:nvPr/>
        </p:nvSpPr>
        <p:spPr>
          <a:xfrm>
            <a:off x="571680" y="3024360"/>
            <a:ext cx="4952520" cy="100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e0e0e0"/>
                </a:solidFill>
                <a:effectLst/>
                <a:uFillTx/>
                <a:latin typeface="Urbanist Light"/>
                <a:ea typeface="Urbanist Light"/>
              </a:rPr>
              <a:t>Once a Whale is identified, MetaBet initiates continuous tracking. New positions taken by validated experts trigger real-time alerts.</a:t>
            </a:r>
            <a:endParaRPr b="0" lang="en-US" sz="16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2" name="Google Shape;195;p23"/>
          <p:cNvSpPr/>
          <p:nvPr/>
        </p:nvSpPr>
        <p:spPr>
          <a:xfrm>
            <a:off x="571680" y="4449240"/>
            <a:ext cx="4952520" cy="100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e0e0e0"/>
                </a:solidFill>
                <a:effectLst/>
                <a:uFillTx/>
                <a:latin typeface="Urbanist Light"/>
                <a:ea typeface="Urbanist Light"/>
              </a:rPr>
              <a:t>This allows users to act on information immediately, mirroring the moves of the market's most successful players.</a:t>
            </a:r>
            <a:endParaRPr b="0" lang="en-US" sz="16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33" name="Google Shape;196;p23" descr="image.png"/>
          <p:cNvPicPr/>
          <p:nvPr/>
        </p:nvPicPr>
        <p:blipFill>
          <a:blip r:embed="rId2"/>
          <a:stretch/>
        </p:blipFill>
        <p:spPr>
          <a:xfrm>
            <a:off x="6095880" y="0"/>
            <a:ext cx="6095520" cy="6857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201;p24" descr="image.png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5" name="Google Shape;202;p24" descr="image.png"/>
          <p:cNvPicPr/>
          <p:nvPr/>
        </p:nvPicPr>
        <p:blipFill>
          <a:blip r:embed="rId2"/>
          <a:stretch/>
        </p:blipFill>
        <p:spPr>
          <a:xfrm>
            <a:off x="571680" y="2253600"/>
            <a:ext cx="3492360" cy="3283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6" name="Google Shape;203;p24" descr="image.png"/>
          <p:cNvPicPr/>
          <p:nvPr/>
        </p:nvPicPr>
        <p:blipFill>
          <a:blip r:embed="rId3"/>
          <a:stretch/>
        </p:blipFill>
        <p:spPr>
          <a:xfrm>
            <a:off x="4349880" y="2253600"/>
            <a:ext cx="3492360" cy="3283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7" name="Google Shape;204;p24" descr="image.png"/>
          <p:cNvPicPr/>
          <p:nvPr/>
        </p:nvPicPr>
        <p:blipFill>
          <a:blip r:embed="rId4"/>
          <a:stretch/>
        </p:blipFill>
        <p:spPr>
          <a:xfrm>
            <a:off x="8128080" y="2253600"/>
            <a:ext cx="3492360" cy="3283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8" name="Google Shape;205;p24"/>
          <p:cNvSpPr/>
          <p:nvPr/>
        </p:nvSpPr>
        <p:spPr>
          <a:xfrm>
            <a:off x="762120" y="380880"/>
            <a:ext cx="11401200" cy="55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600" strike="noStrike" u="none">
                <a:solidFill>
                  <a:srgbClr val="ffffff"/>
                </a:solidFill>
                <a:effectLst/>
                <a:uFillTx/>
                <a:latin typeface="Urbanist SemiBold"/>
                <a:ea typeface="Urbanist SemiBold"/>
              </a:rPr>
              <a:t>System Architecture</a:t>
            </a:r>
            <a:endParaRPr b="0" lang="en-US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9" name="Google Shape;206;p24"/>
          <p:cNvSpPr/>
          <p:nvPr/>
        </p:nvSpPr>
        <p:spPr>
          <a:xfrm>
            <a:off x="571680" y="380880"/>
            <a:ext cx="47160" cy="552240"/>
          </a:xfrm>
          <a:prstGeom prst="rect">
            <a:avLst/>
          </a:prstGeom>
          <a:solidFill>
            <a:srgbClr val="deff9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0" name="Google Shape;207;p24"/>
          <p:cNvSpPr/>
          <p:nvPr/>
        </p:nvSpPr>
        <p:spPr>
          <a:xfrm>
            <a:off x="634320" y="4634640"/>
            <a:ext cx="3366720" cy="21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1410" strike="noStrike" u="none">
                <a:solidFill>
                  <a:srgbClr val="ffffff"/>
                </a:solidFill>
                <a:effectLst/>
                <a:uFillTx/>
                <a:latin typeface="Urbanist"/>
                <a:ea typeface="Urbanist"/>
              </a:rPr>
              <a:t>Discovery</a:t>
            </a:r>
            <a:endParaRPr b="0" lang="en-US" sz="141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1" name="Google Shape;208;p24"/>
          <p:cNvSpPr/>
          <p:nvPr/>
        </p:nvSpPr>
        <p:spPr>
          <a:xfrm>
            <a:off x="714240" y="4949280"/>
            <a:ext cx="320652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0000"/>
              </a:lnSpc>
              <a:tabLst>
                <a:tab algn="l" pos="0"/>
              </a:tabLst>
            </a:pPr>
            <a:r>
              <a:rPr b="0" lang="en-US" sz="1350" strike="noStrike" u="none">
                <a:solidFill>
                  <a:srgbClr val="e0e0e0"/>
                </a:solidFill>
                <a:effectLst/>
                <a:uFillTx/>
                <a:latin typeface="Urbanist Light"/>
                <a:ea typeface="Urbanist Light"/>
              </a:rPr>
              <a:t>Scanning social &amp; market data.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2" name="Google Shape;209;p24"/>
          <p:cNvSpPr/>
          <p:nvPr/>
        </p:nvSpPr>
        <p:spPr>
          <a:xfrm>
            <a:off x="4412520" y="4634640"/>
            <a:ext cx="3366720" cy="21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1410" strike="noStrike" u="none">
                <a:solidFill>
                  <a:srgbClr val="ffffff"/>
                </a:solidFill>
                <a:effectLst/>
                <a:uFillTx/>
                <a:latin typeface="Urbanist"/>
                <a:ea typeface="Urbanist"/>
              </a:rPr>
              <a:t>Validation</a:t>
            </a:r>
            <a:endParaRPr b="0" lang="en-US" sz="141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3" name="Google Shape;210;p24"/>
          <p:cNvSpPr/>
          <p:nvPr/>
        </p:nvSpPr>
        <p:spPr>
          <a:xfrm>
            <a:off x="4492800" y="4949280"/>
            <a:ext cx="320652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0000"/>
              </a:lnSpc>
              <a:tabLst>
                <a:tab algn="l" pos="0"/>
              </a:tabLst>
            </a:pPr>
            <a:r>
              <a:rPr b="0" lang="en-US" sz="1350" strike="noStrike" u="none">
                <a:solidFill>
                  <a:srgbClr val="e0e0e0"/>
                </a:solidFill>
                <a:effectLst/>
                <a:uFillTx/>
                <a:latin typeface="Urbanist Light"/>
                <a:ea typeface="Urbanist Light"/>
              </a:rPr>
              <a:t>Rigorous performance checks.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4" name="Google Shape;211;p24"/>
          <p:cNvSpPr/>
          <p:nvPr/>
        </p:nvSpPr>
        <p:spPr>
          <a:xfrm>
            <a:off x="8190720" y="4634640"/>
            <a:ext cx="3366720" cy="21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1410" strike="noStrike" u="none">
                <a:solidFill>
                  <a:srgbClr val="ffffff"/>
                </a:solidFill>
                <a:effectLst/>
                <a:uFillTx/>
                <a:latin typeface="Urbanist"/>
                <a:ea typeface="Urbanist"/>
              </a:rPr>
              <a:t>Alerts</a:t>
            </a:r>
            <a:endParaRPr b="0" lang="en-US" sz="141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5" name="Google Shape;212;p24"/>
          <p:cNvSpPr/>
          <p:nvPr/>
        </p:nvSpPr>
        <p:spPr>
          <a:xfrm>
            <a:off x="8271000" y="4949280"/>
            <a:ext cx="320652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0000"/>
              </a:lnSpc>
              <a:tabLst>
                <a:tab algn="l" pos="0"/>
              </a:tabLst>
            </a:pPr>
            <a:r>
              <a:rPr b="0" lang="en-US" sz="1350" strike="noStrike" u="none">
                <a:solidFill>
                  <a:srgbClr val="e0e0e0"/>
                </a:solidFill>
                <a:effectLst/>
                <a:uFillTx/>
                <a:latin typeface="Urbanist Light"/>
                <a:ea typeface="Urbanist Light"/>
              </a:rPr>
              <a:t>Real-time position tracking.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46" name="Google Shape;213;p24" descr="image.png"/>
          <p:cNvPicPr/>
          <p:nvPr/>
        </p:nvPicPr>
        <p:blipFill>
          <a:blip r:embed="rId5"/>
          <a:stretch/>
        </p:blipFill>
        <p:spPr>
          <a:xfrm>
            <a:off x="714240" y="2396520"/>
            <a:ext cx="3206520" cy="2095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7" name="Google Shape;214;p24" descr="image.png"/>
          <p:cNvPicPr/>
          <p:nvPr/>
        </p:nvPicPr>
        <p:blipFill>
          <a:blip r:embed="rId6"/>
          <a:stretch/>
        </p:blipFill>
        <p:spPr>
          <a:xfrm>
            <a:off x="4492800" y="2396520"/>
            <a:ext cx="3206520" cy="2095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8" name="Google Shape;215;p24" descr="image.png"/>
          <p:cNvPicPr/>
          <p:nvPr/>
        </p:nvPicPr>
        <p:blipFill>
          <a:blip r:embed="rId7"/>
          <a:stretch/>
        </p:blipFill>
        <p:spPr>
          <a:xfrm>
            <a:off x="8271000" y="2396520"/>
            <a:ext cx="3206520" cy="2095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220;p25" descr="image.png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0" name="Google Shape;221;p25"/>
          <p:cNvSpPr/>
          <p:nvPr/>
        </p:nvSpPr>
        <p:spPr>
          <a:xfrm>
            <a:off x="2190600" y="2619360"/>
            <a:ext cx="7810200" cy="145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3150" strike="noStrike" u="none">
                <a:solidFill>
                  <a:srgbClr val="ffffff"/>
                </a:solidFill>
                <a:effectLst/>
                <a:uFillTx/>
                <a:latin typeface="Urbanist Light"/>
                <a:ea typeface="Urbanist Light"/>
              </a:rPr>
              <a:t> "MetaBet helps users discover genuine alpha by finding traders with exceptional track records." </a:t>
            </a:r>
            <a:endParaRPr b="0" lang="en-US" sz="31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1" name="Google Shape;222;p25"/>
          <p:cNvSpPr/>
          <p:nvPr/>
        </p:nvSpPr>
        <p:spPr>
          <a:xfrm>
            <a:off x="4900680" y="4362480"/>
            <a:ext cx="2390400" cy="27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deff9a"/>
                </a:solidFill>
                <a:effectLst/>
                <a:uFillTx/>
                <a:latin typeface="Urbanist Medium"/>
                <a:ea typeface="Urbanist Medium"/>
              </a:rPr>
              <a:t>— The MetaBet Mission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2" name="Google Shape;223;p25"/>
          <p:cNvSpPr/>
          <p:nvPr/>
        </p:nvSpPr>
        <p:spPr>
          <a:xfrm>
            <a:off x="1809720" y="2238480"/>
            <a:ext cx="19008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6000" strike="noStrike" u="none">
                <a:solidFill>
                  <a:srgbClr val="deff9a"/>
                </a:solidFill>
                <a:effectLst/>
                <a:uFillTx/>
                <a:latin typeface="Urbanist Light"/>
                <a:ea typeface="Urbanist Light"/>
              </a:rPr>
              <a:t>"</a:t>
            </a:r>
            <a:endParaRPr b="0" lang="en-US" sz="6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228;p26" descr="image.png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4" name="Google Shape;229;p26"/>
          <p:cNvSpPr/>
          <p:nvPr/>
        </p:nvSpPr>
        <p:spPr>
          <a:xfrm>
            <a:off x="3620520" y="2385000"/>
            <a:ext cx="4950360" cy="11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7500" strike="noStrike" u="none">
                <a:solidFill>
                  <a:srgbClr val="deff9a"/>
                </a:solidFill>
                <a:effectLst/>
                <a:uFillTx/>
                <a:latin typeface="Urbanist"/>
                <a:ea typeface="Urbanist"/>
              </a:rPr>
              <a:t>Questions?</a:t>
            </a:r>
            <a:endParaRPr b="0" lang="en-US" sz="7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5" name="Google Shape;230;p26"/>
          <p:cNvSpPr/>
          <p:nvPr/>
        </p:nvSpPr>
        <p:spPr>
          <a:xfrm>
            <a:off x="3795840" y="3928320"/>
            <a:ext cx="460008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0000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e0e0e0"/>
                </a:solidFill>
                <a:effectLst/>
                <a:uFillTx/>
                <a:latin typeface="Urbanist Light"/>
                <a:ea typeface="Urbanist Light"/>
              </a:rPr>
              <a:t>Navigate the prediction economy with confidence.</a:t>
            </a:r>
            <a:endParaRPr b="0" lang="en-US" sz="16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91;p14" descr="image.png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5" name="Google Shape;92;p14"/>
          <p:cNvSpPr/>
          <p:nvPr/>
        </p:nvSpPr>
        <p:spPr>
          <a:xfrm>
            <a:off x="5619600" y="2403360"/>
            <a:ext cx="952200" cy="37800"/>
          </a:xfrm>
          <a:prstGeom prst="rect">
            <a:avLst/>
          </a:prstGeom>
          <a:solidFill>
            <a:srgbClr val="deff9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" name="Google Shape;93;p14"/>
          <p:cNvSpPr/>
          <p:nvPr/>
        </p:nvSpPr>
        <p:spPr>
          <a:xfrm>
            <a:off x="2830680" y="2727000"/>
            <a:ext cx="6530400" cy="73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4800" strike="noStrike" u="none">
                <a:solidFill>
                  <a:srgbClr val="ffffff"/>
                </a:solidFill>
                <a:effectLst/>
                <a:uFillTx/>
                <a:latin typeface="Urbanist"/>
                <a:ea typeface="Urbanist"/>
              </a:rPr>
              <a:t>The Signal in the Noise</a:t>
            </a:r>
            <a:endParaRPr b="0" lang="en-US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7" name="Google Shape;94;p14"/>
          <p:cNvSpPr/>
          <p:nvPr/>
        </p:nvSpPr>
        <p:spPr>
          <a:xfrm>
            <a:off x="3448080" y="3860640"/>
            <a:ext cx="5295600" cy="66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6000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e0e0e0"/>
                </a:solidFill>
                <a:effectLst/>
                <a:uFillTx/>
                <a:latin typeface="Urbanist Light"/>
                <a:ea typeface="Urbanist Light"/>
              </a:rPr>
              <a:t>Prediction markets are flooded with speculation. </a:t>
            </a:r>
            <a:br>
              <a:rPr sz="1800"/>
            </a:br>
            <a:r>
              <a:rPr b="0" lang="en-US" sz="1650" strike="noStrike" u="none">
                <a:solidFill>
                  <a:srgbClr val="e0e0e0"/>
                </a:solidFill>
                <a:effectLst/>
                <a:uFillTx/>
                <a:latin typeface="Urbanist Light"/>
                <a:ea typeface="Urbanist Light"/>
              </a:rPr>
              <a:t> Finding genuine </a:t>
            </a:r>
            <a:r>
              <a:rPr b="0" lang="en-US" sz="1650" strike="noStrike" u="none">
                <a:solidFill>
                  <a:srgbClr val="deff9a"/>
                </a:solidFill>
                <a:effectLst/>
                <a:uFillTx/>
                <a:latin typeface="Urbanist Light"/>
                <a:ea typeface="Urbanist Light"/>
              </a:rPr>
              <a:t>alpha</a:t>
            </a:r>
            <a:r>
              <a:rPr b="0" lang="en-US" sz="1650" strike="noStrike" u="none">
                <a:solidFill>
                  <a:srgbClr val="e0e0e0"/>
                </a:solidFill>
                <a:effectLst/>
                <a:uFillTx/>
                <a:latin typeface="Urbanist Light"/>
                <a:ea typeface="Urbanist Light"/>
              </a:rPr>
              <a:t> requires distinguishing luck from skill.</a:t>
            </a:r>
            <a:endParaRPr b="0" lang="en-US" sz="16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99;p15" descr="image.png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9" name="Google Shape;100;p15" descr="image.png"/>
          <p:cNvPicPr/>
          <p:nvPr/>
        </p:nvPicPr>
        <p:blipFill>
          <a:blip r:embed="rId2"/>
          <a:stretch/>
        </p:blipFill>
        <p:spPr>
          <a:xfrm>
            <a:off x="6381720" y="1990800"/>
            <a:ext cx="5238360" cy="3809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0" name="Google Shape;101;p15"/>
          <p:cNvSpPr/>
          <p:nvPr/>
        </p:nvSpPr>
        <p:spPr>
          <a:xfrm>
            <a:off x="762120" y="380880"/>
            <a:ext cx="11401200" cy="55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600" strike="noStrike" u="none">
                <a:solidFill>
                  <a:srgbClr val="ffffff"/>
                </a:solidFill>
                <a:effectLst/>
                <a:uFillTx/>
                <a:latin typeface="Urbanist SemiBold"/>
                <a:ea typeface="Urbanist SemiBold"/>
              </a:rPr>
              <a:t>Intelligent Analytics Platform</a:t>
            </a:r>
            <a:endParaRPr b="0" lang="en-US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1" name="Google Shape;102;p15"/>
          <p:cNvSpPr/>
          <p:nvPr/>
        </p:nvSpPr>
        <p:spPr>
          <a:xfrm>
            <a:off x="571680" y="380880"/>
            <a:ext cx="47160" cy="552240"/>
          </a:xfrm>
          <a:prstGeom prst="rect">
            <a:avLst/>
          </a:prstGeom>
          <a:solidFill>
            <a:srgbClr val="deff9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" name="Google Shape;103;p15"/>
          <p:cNvSpPr/>
          <p:nvPr/>
        </p:nvSpPr>
        <p:spPr>
          <a:xfrm>
            <a:off x="571680" y="2466360"/>
            <a:ext cx="5500440" cy="21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10" strike="noStrike" u="none">
                <a:solidFill>
                  <a:srgbClr val="ffffff"/>
                </a:solidFill>
                <a:effectLst/>
                <a:uFillTx/>
                <a:latin typeface="Urbanist"/>
                <a:ea typeface="Urbanist"/>
              </a:rPr>
              <a:t>Data-Driven Discovery</a:t>
            </a:r>
            <a:endParaRPr b="0" lang="en-US" sz="141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" name="Google Shape;104;p15"/>
          <p:cNvSpPr/>
          <p:nvPr/>
        </p:nvSpPr>
        <p:spPr>
          <a:xfrm>
            <a:off x="571680" y="2895120"/>
            <a:ext cx="5238360" cy="100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e0e0e0"/>
                </a:solidFill>
                <a:effectLst/>
                <a:uFillTx/>
                <a:latin typeface="Urbanist Light"/>
                <a:ea typeface="Urbanist Light"/>
              </a:rPr>
              <a:t>MetaBet is designed to identify, validate, and track the most successful participants in prediction markets like Polymarket.</a:t>
            </a:r>
            <a:endParaRPr b="0" lang="en-US" sz="16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4" name="Google Shape;105;p15"/>
          <p:cNvSpPr/>
          <p:nvPr/>
        </p:nvSpPr>
        <p:spPr>
          <a:xfrm>
            <a:off x="571680" y="4110120"/>
            <a:ext cx="5238360" cy="100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e0e0e0"/>
                </a:solidFill>
                <a:effectLst/>
                <a:uFillTx/>
                <a:latin typeface="Urbanist Light"/>
                <a:ea typeface="Urbanist Light"/>
              </a:rPr>
              <a:t>Instead of following the crowd, our system uses rigorous data analysis to uncover "Whales"—traders with exceptional, proven track records of success.</a:t>
            </a:r>
            <a:endParaRPr b="0" lang="en-US" sz="16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75" name="Google Shape;106;p15" descr="image.png"/>
          <p:cNvPicPr/>
          <p:nvPr/>
        </p:nvPicPr>
        <p:blipFill>
          <a:blip r:embed="rId3"/>
          <a:stretch/>
        </p:blipFill>
        <p:spPr>
          <a:xfrm>
            <a:off x="6391440" y="2000160"/>
            <a:ext cx="5219280" cy="3790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111;p16" descr="image.png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7" name="Google Shape;112;p16"/>
          <p:cNvSpPr/>
          <p:nvPr/>
        </p:nvSpPr>
        <p:spPr>
          <a:xfrm>
            <a:off x="571680" y="1361520"/>
            <a:ext cx="5200200" cy="48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150" strike="noStrike" u="none">
                <a:solidFill>
                  <a:srgbClr val="ffffff"/>
                </a:solidFill>
                <a:effectLst/>
                <a:uFillTx/>
                <a:latin typeface="Urbanist SemiBold"/>
                <a:ea typeface="Urbanist SemiBold"/>
              </a:rPr>
              <a:t>Stage 1: Social Discovery</a:t>
            </a:r>
            <a:endParaRPr b="0" lang="en-US" sz="31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8" name="Google Shape;113;p16"/>
          <p:cNvSpPr/>
          <p:nvPr/>
        </p:nvSpPr>
        <p:spPr>
          <a:xfrm>
            <a:off x="571680" y="2437920"/>
            <a:ext cx="495252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e0e0e0"/>
                </a:solidFill>
                <a:effectLst/>
                <a:uFillTx/>
                <a:latin typeface="Urbanist Light"/>
                <a:ea typeface="Urbanist Light"/>
              </a:rPr>
              <a:t>Alpha often starts with a signal.</a:t>
            </a:r>
            <a:endParaRPr b="0" lang="en-US" sz="16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9" name="Google Shape;114;p16"/>
          <p:cNvSpPr/>
          <p:nvPr/>
        </p:nvSpPr>
        <p:spPr>
          <a:xfrm>
            <a:off x="571680" y="3192120"/>
            <a:ext cx="4952520" cy="100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e0e0e0"/>
                </a:solidFill>
                <a:effectLst/>
                <a:uFillTx/>
                <a:latin typeface="Urbanist Light"/>
                <a:ea typeface="Urbanist Light"/>
              </a:rPr>
              <a:t>MetaBet scans social media ecosystems, including Twitter and LinkedIn, to identify potential market participants who share insights or claim positions.</a:t>
            </a:r>
            <a:endParaRPr b="0" lang="en-US" sz="16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0" name="Google Shape;115;p16"/>
          <p:cNvSpPr/>
          <p:nvPr/>
        </p:nvSpPr>
        <p:spPr>
          <a:xfrm>
            <a:off x="571680" y="4616640"/>
            <a:ext cx="4952520" cy="66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e0e0e0"/>
                </a:solidFill>
                <a:effectLst/>
                <a:uFillTx/>
                <a:latin typeface="Urbanist Light"/>
                <a:ea typeface="Urbanist Light"/>
              </a:rPr>
              <a:t>This wide-net approach captures the "soft data" of market sentiment before rigorous validation begins.</a:t>
            </a:r>
            <a:endParaRPr b="0" lang="en-US" sz="16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1" name="Google Shape;116;p16" descr="image.png"/>
          <p:cNvPicPr/>
          <p:nvPr/>
        </p:nvPicPr>
        <p:blipFill>
          <a:blip r:embed="rId2"/>
          <a:stretch/>
        </p:blipFill>
        <p:spPr>
          <a:xfrm>
            <a:off x="6095880" y="0"/>
            <a:ext cx="6095520" cy="6857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121;p17" descr="image.png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3" name="Google Shape;122;p17" descr="image.png"/>
          <p:cNvPicPr/>
          <p:nvPr/>
        </p:nvPicPr>
        <p:blipFill>
          <a:blip r:embed="rId2"/>
          <a:stretch/>
        </p:blipFill>
        <p:spPr>
          <a:xfrm>
            <a:off x="571680" y="2507760"/>
            <a:ext cx="3492360" cy="2775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4" name="Google Shape;123;p17" descr="image.png"/>
          <p:cNvPicPr/>
          <p:nvPr/>
        </p:nvPicPr>
        <p:blipFill>
          <a:blip r:embed="rId3"/>
          <a:stretch/>
        </p:blipFill>
        <p:spPr>
          <a:xfrm>
            <a:off x="4349880" y="2507760"/>
            <a:ext cx="3492360" cy="2775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5" name="Google Shape;124;p17" descr="image.png"/>
          <p:cNvPicPr/>
          <p:nvPr/>
        </p:nvPicPr>
        <p:blipFill>
          <a:blip r:embed="rId4"/>
          <a:stretch/>
        </p:blipFill>
        <p:spPr>
          <a:xfrm>
            <a:off x="8128080" y="2507760"/>
            <a:ext cx="3492360" cy="2775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6" name="Google Shape;125;p17"/>
          <p:cNvSpPr/>
          <p:nvPr/>
        </p:nvSpPr>
        <p:spPr>
          <a:xfrm>
            <a:off x="762120" y="380880"/>
            <a:ext cx="11401200" cy="55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600" strike="noStrike" u="none">
                <a:solidFill>
                  <a:srgbClr val="ffffff"/>
                </a:solidFill>
                <a:effectLst/>
                <a:uFillTx/>
                <a:latin typeface="Urbanist SemiBold"/>
                <a:ea typeface="Urbanist SemiBold"/>
              </a:rPr>
              <a:t>Stage 2: Rigorous Validation</a:t>
            </a:r>
            <a:endParaRPr b="0" lang="en-US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7" name="Google Shape;126;p17"/>
          <p:cNvSpPr/>
          <p:nvPr/>
        </p:nvSpPr>
        <p:spPr>
          <a:xfrm>
            <a:off x="571680" y="380880"/>
            <a:ext cx="47160" cy="552240"/>
          </a:xfrm>
          <a:prstGeom prst="rect">
            <a:avLst/>
          </a:prstGeom>
          <a:solidFill>
            <a:srgbClr val="deff9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" name="Google Shape;127;p17"/>
          <p:cNvSpPr/>
          <p:nvPr/>
        </p:nvSpPr>
        <p:spPr>
          <a:xfrm>
            <a:off x="794160" y="3546000"/>
            <a:ext cx="3046680" cy="27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rgbClr val="deff9a"/>
                </a:solidFill>
                <a:effectLst/>
                <a:uFillTx/>
                <a:latin typeface="Urbanist"/>
                <a:ea typeface="Urbanist"/>
              </a:rPr>
              <a:t>Win Rate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9" name="Google Shape;128;p17"/>
          <p:cNvSpPr/>
          <p:nvPr/>
        </p:nvSpPr>
        <p:spPr>
          <a:xfrm>
            <a:off x="866880" y="3993840"/>
            <a:ext cx="2901600" cy="82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0000"/>
              </a:lnSpc>
              <a:tabLst>
                <a:tab algn="l" pos="0"/>
              </a:tabLst>
            </a:pPr>
            <a:r>
              <a:rPr b="0" lang="en-US" sz="1350" strike="noStrike" u="none">
                <a:solidFill>
                  <a:srgbClr val="e0e0e0"/>
                </a:solidFill>
                <a:effectLst/>
                <a:uFillTx/>
                <a:latin typeface="Urbanist Light"/>
                <a:ea typeface="Urbanist Light"/>
              </a:rPr>
              <a:t>We target a sustainable win rate of &gt;80% over a significant volume of bets to filter out lucky streaks.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0" name="Google Shape;129;p17"/>
          <p:cNvSpPr/>
          <p:nvPr/>
        </p:nvSpPr>
        <p:spPr>
          <a:xfrm>
            <a:off x="4572360" y="3546000"/>
            <a:ext cx="3046680" cy="27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rgbClr val="deff9a"/>
                </a:solidFill>
                <a:effectLst/>
                <a:uFillTx/>
                <a:latin typeface="Urbanist"/>
                <a:ea typeface="Urbanist"/>
              </a:rPr>
              <a:t>Profit/Loss Ratio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1" name="Google Shape;130;p17"/>
          <p:cNvSpPr/>
          <p:nvPr/>
        </p:nvSpPr>
        <p:spPr>
          <a:xfrm>
            <a:off x="4645080" y="3993840"/>
            <a:ext cx="2901600" cy="82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0000"/>
              </a:lnSpc>
              <a:tabLst>
                <a:tab algn="l" pos="0"/>
              </a:tabLst>
            </a:pPr>
            <a:r>
              <a:rPr b="0" lang="en-US" sz="1350" strike="noStrike" u="none">
                <a:solidFill>
                  <a:srgbClr val="e0e0e0"/>
                </a:solidFill>
                <a:effectLst/>
                <a:uFillTx/>
                <a:latin typeface="Urbanist Light"/>
                <a:ea typeface="Urbanist Light"/>
              </a:rPr>
              <a:t>Analyzing the risk-reward profile to ensuring gains significantly outweigh losses over time.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2" name="Google Shape;131;p17"/>
          <p:cNvSpPr/>
          <p:nvPr/>
        </p:nvSpPr>
        <p:spPr>
          <a:xfrm>
            <a:off x="8350920" y="3546000"/>
            <a:ext cx="3046680" cy="27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rgbClr val="deff9a"/>
                </a:solidFill>
                <a:effectLst/>
                <a:uFillTx/>
                <a:latin typeface="Urbanist"/>
                <a:ea typeface="Urbanist"/>
              </a:rPr>
              <a:t>Consistency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3" name="Google Shape;132;p17"/>
          <p:cNvSpPr/>
          <p:nvPr/>
        </p:nvSpPr>
        <p:spPr>
          <a:xfrm>
            <a:off x="8423280" y="3993840"/>
            <a:ext cx="2901600" cy="82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0000"/>
              </a:lnSpc>
              <a:tabLst>
                <a:tab algn="l" pos="0"/>
              </a:tabLst>
            </a:pPr>
            <a:r>
              <a:rPr b="0" lang="en-US" sz="1350" strike="noStrike" u="none">
                <a:solidFill>
                  <a:srgbClr val="e0e0e0"/>
                </a:solidFill>
                <a:effectLst/>
                <a:uFillTx/>
                <a:latin typeface="Urbanist Light"/>
                <a:ea typeface="Urbanist Light"/>
              </a:rPr>
              <a:t>Tracking performance across different market conditions to prove skill is not domain-dependent.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94" name="Google Shape;133;p17" descr="image.png"/>
          <p:cNvPicPr/>
          <p:nvPr/>
        </p:nvPicPr>
        <p:blipFill>
          <a:blip r:embed="rId5"/>
          <a:stretch/>
        </p:blipFill>
        <p:spPr>
          <a:xfrm>
            <a:off x="2089080" y="2841120"/>
            <a:ext cx="456840" cy="456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5" name="Google Shape;134;p17" descr="image.png"/>
          <p:cNvPicPr/>
          <p:nvPr/>
        </p:nvPicPr>
        <p:blipFill>
          <a:blip r:embed="rId6"/>
          <a:stretch/>
        </p:blipFill>
        <p:spPr>
          <a:xfrm>
            <a:off x="5867280" y="2841120"/>
            <a:ext cx="456840" cy="456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6" name="Google Shape;135;p17" descr="image.png"/>
          <p:cNvPicPr/>
          <p:nvPr/>
        </p:nvPicPr>
        <p:blipFill>
          <a:blip r:embed="rId7"/>
          <a:stretch/>
        </p:blipFill>
        <p:spPr>
          <a:xfrm>
            <a:off x="9645840" y="2841120"/>
            <a:ext cx="456840" cy="456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140;p18" descr="image.png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8" name="Google Shape;141;p18"/>
          <p:cNvSpPr/>
          <p:nvPr/>
        </p:nvSpPr>
        <p:spPr>
          <a:xfrm>
            <a:off x="762120" y="380880"/>
            <a:ext cx="11401200" cy="55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600" strike="noStrike" u="none">
                <a:solidFill>
                  <a:srgbClr val="ffffff"/>
                </a:solidFill>
                <a:effectLst/>
                <a:uFillTx/>
                <a:latin typeface="Urbanist SemiBold"/>
                <a:ea typeface="Urbanist SemiBold"/>
              </a:rPr>
              <a:t>The MetaBet Standard</a:t>
            </a:r>
            <a:endParaRPr b="0" lang="en-US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9" name="Google Shape;142;p18"/>
          <p:cNvSpPr/>
          <p:nvPr/>
        </p:nvSpPr>
        <p:spPr>
          <a:xfrm>
            <a:off x="571680" y="380880"/>
            <a:ext cx="47160" cy="552240"/>
          </a:xfrm>
          <a:prstGeom prst="rect">
            <a:avLst/>
          </a:prstGeom>
          <a:solidFill>
            <a:srgbClr val="deff9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" name="Google Shape;143;p18"/>
          <p:cNvSpPr/>
          <p:nvPr/>
        </p:nvSpPr>
        <p:spPr>
          <a:xfrm>
            <a:off x="571680" y="2924280"/>
            <a:ext cx="4419360" cy="152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12000" strike="noStrike" u="none">
                <a:solidFill>
                  <a:srgbClr val="deff9a"/>
                </a:solidFill>
                <a:effectLst/>
                <a:uFillTx/>
                <a:latin typeface="Urbanist"/>
                <a:ea typeface="Urbanist"/>
              </a:rPr>
              <a:t>80%</a:t>
            </a:r>
            <a:endParaRPr b="0" lang="en-US" sz="1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1" name="Google Shape;144;p18"/>
          <p:cNvSpPr/>
          <p:nvPr/>
        </p:nvSpPr>
        <p:spPr>
          <a:xfrm>
            <a:off x="571680" y="4543560"/>
            <a:ext cx="4419360" cy="32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100" strike="noStrike" u="none">
                <a:solidFill>
                  <a:srgbClr val="000000"/>
                </a:solidFill>
                <a:effectLst/>
                <a:uFillTx/>
                <a:latin typeface="Urbanist"/>
                <a:ea typeface="Urbanist"/>
              </a:rPr>
              <a:t>MINIMUM WIN RATE</a:t>
            </a:r>
            <a:endParaRPr b="0" lang="en-US" sz="2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2" name="Google Shape;145;p18"/>
          <p:cNvSpPr/>
          <p:nvPr/>
        </p:nvSpPr>
        <p:spPr>
          <a:xfrm>
            <a:off x="5562720" y="2634120"/>
            <a:ext cx="6360480" cy="21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10" strike="noStrike" u="none">
                <a:solidFill>
                  <a:srgbClr val="ffffff"/>
                </a:solidFill>
                <a:effectLst/>
                <a:uFillTx/>
                <a:latin typeface="Urbanist"/>
                <a:ea typeface="Urbanist"/>
              </a:rPr>
              <a:t>Defining Excellence</a:t>
            </a:r>
            <a:endParaRPr b="0" lang="en-US" sz="141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3" name="Google Shape;146;p18"/>
          <p:cNvSpPr/>
          <p:nvPr/>
        </p:nvSpPr>
        <p:spPr>
          <a:xfrm>
            <a:off x="5562720" y="3062520"/>
            <a:ext cx="6057720" cy="100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e0e0e0"/>
                </a:solidFill>
                <a:effectLst/>
                <a:uFillTx/>
                <a:latin typeface="Urbanist Light"/>
                <a:ea typeface="Urbanist Light"/>
              </a:rPr>
              <a:t>In a binary market, a 50% win rate is a coin flip. To be classified as a "Whale" in our ecosystem, a trader must demonstrate statistical significance well beyond random chance.</a:t>
            </a:r>
            <a:endParaRPr b="0" lang="en-US" sz="16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4" name="Google Shape;147;p18"/>
          <p:cNvSpPr/>
          <p:nvPr/>
        </p:nvSpPr>
        <p:spPr>
          <a:xfrm>
            <a:off x="5562720" y="4277520"/>
            <a:ext cx="6057720" cy="66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e0e0e0"/>
                </a:solidFill>
                <a:effectLst/>
                <a:uFillTx/>
                <a:latin typeface="Urbanist Light"/>
                <a:ea typeface="Urbanist Light"/>
              </a:rPr>
              <a:t>This high threshold ensures that the alpha we generate is based on genuine insight and edge.</a:t>
            </a:r>
            <a:endParaRPr b="0" lang="en-US" sz="16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52;p19" descr="image.png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6" name="Google Shape;153;p19" descr="image.png"/>
          <p:cNvPicPr/>
          <p:nvPr/>
        </p:nvPicPr>
        <p:blipFill>
          <a:blip r:embed="rId2"/>
          <a:stretch/>
        </p:blipFill>
        <p:spPr>
          <a:xfrm>
            <a:off x="1047600" y="1752480"/>
            <a:ext cx="4285800" cy="4285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7" name="Google Shape;154;p19"/>
          <p:cNvSpPr/>
          <p:nvPr/>
        </p:nvSpPr>
        <p:spPr>
          <a:xfrm>
            <a:off x="762120" y="380880"/>
            <a:ext cx="11401200" cy="55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600" strike="noStrike" u="none">
                <a:solidFill>
                  <a:srgbClr val="ffffff"/>
                </a:solidFill>
                <a:effectLst/>
                <a:uFillTx/>
                <a:latin typeface="Urbanist SemiBold"/>
                <a:ea typeface="Urbanist SemiBold"/>
              </a:rPr>
              <a:t>Whale Detection Engine</a:t>
            </a:r>
            <a:endParaRPr b="0" lang="en-US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8" name="Google Shape;155;p19"/>
          <p:cNvSpPr/>
          <p:nvPr/>
        </p:nvSpPr>
        <p:spPr>
          <a:xfrm>
            <a:off x="571680" y="380880"/>
            <a:ext cx="47160" cy="552240"/>
          </a:xfrm>
          <a:prstGeom prst="rect">
            <a:avLst/>
          </a:prstGeom>
          <a:solidFill>
            <a:srgbClr val="deff9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9" name="Google Shape;156;p19" descr="image.png"/>
          <p:cNvPicPr/>
          <p:nvPr/>
        </p:nvPicPr>
        <p:blipFill>
          <a:blip r:embed="rId3"/>
          <a:stretch/>
        </p:blipFill>
        <p:spPr>
          <a:xfrm>
            <a:off x="1076400" y="1781280"/>
            <a:ext cx="4228920" cy="4228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0" name="Google Shape;157;p19"/>
          <p:cNvSpPr/>
          <p:nvPr/>
        </p:nvSpPr>
        <p:spPr>
          <a:xfrm>
            <a:off x="6381720" y="2298960"/>
            <a:ext cx="5500440" cy="21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10" strike="noStrike" u="none">
                <a:solidFill>
                  <a:srgbClr val="ffffff"/>
                </a:solidFill>
                <a:effectLst/>
                <a:uFillTx/>
                <a:latin typeface="Urbanist"/>
                <a:ea typeface="Urbanist"/>
              </a:rPr>
              <a:t>Automated Expert Discovery</a:t>
            </a:r>
            <a:endParaRPr b="0" lang="en-US" sz="141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1" name="Google Shape;158;p19"/>
          <p:cNvSpPr/>
          <p:nvPr/>
        </p:nvSpPr>
        <p:spPr>
          <a:xfrm>
            <a:off x="6381720" y="2727360"/>
            <a:ext cx="5238360" cy="100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e0e0e0"/>
                </a:solidFill>
                <a:effectLst/>
                <a:uFillTx/>
                <a:latin typeface="Urbanist Light"/>
                <a:ea typeface="Urbanist Light"/>
              </a:rPr>
              <a:t>Our system uses automated algorithms to map betting histories against specific domains (e.g., Politics, Economics, Tech).</a:t>
            </a:r>
            <a:endParaRPr b="0" lang="en-US" sz="16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2" name="Google Shape;159;p19"/>
          <p:cNvSpPr/>
          <p:nvPr/>
        </p:nvSpPr>
        <p:spPr>
          <a:xfrm>
            <a:off x="6381720" y="3942360"/>
            <a:ext cx="5238360" cy="134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e0e0e0"/>
                </a:solidFill>
                <a:effectLst/>
                <a:uFillTx/>
                <a:latin typeface="Urbanist Light"/>
                <a:ea typeface="Urbanist Light"/>
              </a:rPr>
              <a:t>By distinguishing between generalists and specialists, MetaBet creates a curated database of proven winners, allowing users to follow the "smart money" in specific sectors.</a:t>
            </a:r>
            <a:endParaRPr b="0" lang="en-US" sz="16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64;p20" descr="image.png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4" name="Google Shape;165;p20" descr="image.png"/>
          <p:cNvPicPr/>
          <p:nvPr/>
        </p:nvPicPr>
        <p:blipFill>
          <a:blip r:embed="rId2"/>
          <a:stretch/>
        </p:blipFill>
        <p:spPr>
          <a:xfrm>
            <a:off x="571680" y="1314360"/>
            <a:ext cx="11048760" cy="5162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5" name="Google Shape;166;p20"/>
          <p:cNvSpPr/>
          <p:nvPr/>
        </p:nvSpPr>
        <p:spPr>
          <a:xfrm>
            <a:off x="762120" y="380880"/>
            <a:ext cx="11401200" cy="55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600" strike="noStrike" u="none">
                <a:solidFill>
                  <a:srgbClr val="ffffff"/>
                </a:solidFill>
                <a:effectLst/>
                <a:uFillTx/>
                <a:latin typeface="Urbanist SemiBold"/>
                <a:ea typeface="Urbanist SemiBold"/>
              </a:rPr>
              <a:t>Luck vs. Skill: A Comparison</a:t>
            </a:r>
            <a:endParaRPr b="0" lang="en-US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6" name="Google Shape;167;p20"/>
          <p:cNvSpPr/>
          <p:nvPr/>
        </p:nvSpPr>
        <p:spPr>
          <a:xfrm>
            <a:off x="571680" y="380880"/>
            <a:ext cx="47160" cy="552240"/>
          </a:xfrm>
          <a:prstGeom prst="rect">
            <a:avLst/>
          </a:prstGeom>
          <a:solidFill>
            <a:srgbClr val="deff9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" name="Google Shape;168;p20"/>
          <p:cNvSpPr/>
          <p:nvPr/>
        </p:nvSpPr>
        <p:spPr>
          <a:xfrm>
            <a:off x="571680" y="4742640"/>
            <a:ext cx="1104876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0000"/>
              </a:lnSpc>
              <a:tabLst>
                <a:tab algn="l" pos="0"/>
              </a:tabLst>
            </a:pPr>
            <a:r>
              <a:rPr b="0" i="1" lang="en-US" sz="1650" strike="noStrike" u="none">
                <a:solidFill>
                  <a:srgbClr val="999999"/>
                </a:solidFill>
                <a:effectLst/>
                <a:uFillTx/>
                <a:latin typeface="Urbanist Light"/>
                <a:ea typeface="Urbanist Light"/>
              </a:rPr>
              <a:t>MetaBet strictly validates history to isolate the top percentile of performers.</a:t>
            </a:r>
            <a:endParaRPr b="0" lang="en-US" sz="16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73;p21" descr="image.png"/>
          <p:cNvPicPr/>
          <p:nvPr/>
        </p:nvPicPr>
        <p:blipFill>
          <a:blip r:embed="rId1"/>
          <a:stretch/>
        </p:blipFill>
        <p:spPr>
          <a:xfrm>
            <a:off x="0" y="-5400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9" name="Google Shape;174;p21"/>
          <p:cNvSpPr/>
          <p:nvPr/>
        </p:nvSpPr>
        <p:spPr>
          <a:xfrm>
            <a:off x="571680" y="380880"/>
            <a:ext cx="47520" cy="552240"/>
          </a:xfrm>
          <a:prstGeom prst="rect">
            <a:avLst/>
          </a:prstGeom>
          <a:solidFill>
            <a:srgbClr val="deff9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" name="Google Shape;175;p21"/>
          <p:cNvSpPr/>
          <p:nvPr/>
        </p:nvSpPr>
        <p:spPr>
          <a:xfrm>
            <a:off x="571680" y="4742640"/>
            <a:ext cx="11048760" cy="21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21" name="Google Shape;176;p21" descr=""/>
          <p:cNvPicPr/>
          <p:nvPr/>
        </p:nvPicPr>
        <p:blipFill>
          <a:blip r:embed="rId2"/>
          <a:stretch/>
        </p:blipFill>
        <p:spPr>
          <a:xfrm>
            <a:off x="109440" y="380880"/>
            <a:ext cx="5325120" cy="6175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2" name="Google Shape;177;p21" descr=""/>
          <p:cNvPicPr/>
          <p:nvPr/>
        </p:nvPicPr>
        <p:blipFill>
          <a:blip r:embed="rId3"/>
          <a:stretch/>
        </p:blipFill>
        <p:spPr>
          <a:xfrm>
            <a:off x="5842080" y="1227240"/>
            <a:ext cx="6221160" cy="4403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LibreOffice/25.8.3.2$Windows_X86_64 LibreOffice_project/8ca8d55c161d602844f5428fa4b58097424e324e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cp:revision>0</cp:revision>
  <dc:subject/>
  <dc:title/>
</cp:coreProperties>
</file>